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9" r:id="rId2"/>
    <p:sldId id="260" r:id="rId3"/>
    <p:sldId id="262" r:id="rId4"/>
    <p:sldId id="263" r:id="rId5"/>
    <p:sldId id="261" r:id="rId6"/>
    <p:sldId id="264" r:id="rId7"/>
    <p:sldId id="265" r:id="rId8"/>
    <p:sldId id="257" r:id="rId9"/>
    <p:sldId id="258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894" autoAdjust="0"/>
  </p:normalViewPr>
  <p:slideViewPr>
    <p:cSldViewPr snapToGrid="0">
      <p:cViewPr varScale="1">
        <p:scale>
          <a:sx n="61" d="100"/>
          <a:sy n="61" d="100"/>
        </p:scale>
        <p:origin x="15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tif>
</file>

<file path=ppt/media/image11.svg>
</file>

<file path=ppt/media/image11.tif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eg>
</file>

<file path=ppt/media/image6.jpg>
</file>

<file path=ppt/media/image7.jpeg>
</file>

<file path=ppt/media/image7.svg>
</file>

<file path=ppt/media/image8.tif>
</file>

<file path=ppt/media/image9.sv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623286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및 부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제목 텍스트</a:t>
            </a:r>
          </a:p>
        </p:txBody>
      </p:sp>
      <p:sp>
        <p:nvSpPr>
          <p:cNvPr id="12" name="본문 첫 번째 줄…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이미지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가운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제목 텍스트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1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수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이미지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제목 텍스트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제목 텍스트</a:t>
            </a:r>
          </a:p>
        </p:txBody>
      </p:sp>
      <p:sp>
        <p:nvSpPr>
          <p:cNvPr id="40" name="본문 첫 번째 줄…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1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- 상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제목 텍스트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9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제목 텍스트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57" name="본문 첫 번째 줄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58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이미지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제목 텍스트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67" name="본문 첫 번째 줄…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8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본문 첫 번째 줄…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6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이미지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이미지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이미지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여기에 인용을 입력하십시오.”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“여기에 인용을 입력하십시오.” </a:t>
            </a:r>
          </a:p>
        </p:txBody>
      </p:sp>
      <p:sp>
        <p:nvSpPr>
          <p:cNvPr id="95" name="슬라이드 번호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제목 텍스트</a:t>
            </a:r>
          </a:p>
        </p:txBody>
      </p:sp>
      <p:sp>
        <p:nvSpPr>
          <p:cNvPr id="3" name="본문 첫 번째 줄…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>
            <a:spLocks noGrp="1"/>
          </p:cNvSpPr>
          <p:nvPr>
            <p:ph type="sldNum" sz="quarter" idx="2"/>
          </p:nvPr>
        </p:nvSpPr>
        <p:spPr>
          <a:xfrm>
            <a:off x="6326428" y="9251950"/>
            <a:ext cx="339244" cy="3683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pple SD 산돌고딕 Neo 옅은체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pple SD 산돌고딕 Neo 옅은체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tif"/><Relationship Id="rId7" Type="http://schemas.openxmlformats.org/officeDocument/2006/relationships/image" Target="../media/image7.svg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1.svg"/><Relationship Id="rId5" Type="http://schemas.openxmlformats.org/officeDocument/2006/relationships/image" Target="../media/image11.tif"/><Relationship Id="rId10" Type="http://schemas.openxmlformats.org/officeDocument/2006/relationships/image" Target="../media/image14.png"/><Relationship Id="rId4" Type="http://schemas.openxmlformats.org/officeDocument/2006/relationships/image" Target="../media/image10.tif"/><Relationship Id="rId9" Type="http://schemas.openxmlformats.org/officeDocument/2006/relationships/image" Target="../media/image9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선"/>
          <p:cNvSpPr/>
          <p:nvPr/>
        </p:nvSpPr>
        <p:spPr>
          <a:xfrm>
            <a:off x="534004" y="904460"/>
            <a:ext cx="119367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20" name="목적 및 배경"/>
          <p:cNvSpPr/>
          <p:nvPr/>
        </p:nvSpPr>
        <p:spPr>
          <a:xfrm>
            <a:off x="519340" y="250113"/>
            <a:ext cx="646195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rPr lang="ko-KR" altLang="en-US" dirty="0"/>
              <a:t>목적 및 배경</a:t>
            </a:r>
            <a:endParaRPr lang="ko-KR" altLang="en-US" dirty="0"/>
          </a:p>
        </p:txBody>
      </p:sp>
      <p:sp>
        <p:nvSpPr>
          <p:cNvPr id="121" name="본 프로젝트의 목적 및 배경 작성"/>
          <p:cNvSpPr/>
          <p:nvPr/>
        </p:nvSpPr>
        <p:spPr>
          <a:xfrm>
            <a:off x="9835137" y="419657"/>
            <a:ext cx="2576069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1400">
                <a:solidFill>
                  <a:srgbClr val="FF2600"/>
                </a:solidFill>
              </a:defRPr>
            </a:pPr>
            <a:r>
              <a:t>본 프로젝트의 목적 및 배경 작성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4C03EEB4-64A2-4408-BCFA-C612770A41B8}"/>
              </a:ext>
            </a:extLst>
          </p:cNvPr>
          <p:cNvSpPr txBox="1"/>
          <p:nvPr/>
        </p:nvSpPr>
        <p:spPr>
          <a:xfrm>
            <a:off x="1929871" y="2740025"/>
            <a:ext cx="102657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8176" y="1124765"/>
            <a:ext cx="11877202" cy="53347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2800" dirty="0" smtClean="0"/>
              <a:t>빠른 신고가 이뤄 지지 않아 안타깝게 목숨을 잃는 사고가 발생하고 있다</a:t>
            </a:r>
            <a:r>
              <a:rPr lang="en-US" altLang="ko-KR" sz="2800" dirty="0" smtClean="0"/>
              <a:t>.</a:t>
            </a:r>
            <a:endParaRPr kumimoji="0" lang="ko-KR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Apple SD 산돌고딕 Neo 옅은체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202" y="1933620"/>
            <a:ext cx="9212396" cy="61354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84199" y="8433100"/>
            <a:ext cx="10036402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altLang="ko-KR" sz="2400" b="1" dirty="0"/>
              <a:t>"</a:t>
            </a:r>
            <a:r>
              <a:rPr lang="ko-KR" altLang="en-US" sz="2400" b="1" dirty="0"/>
              <a:t>신고만 빨랐어도</a:t>
            </a:r>
            <a:r>
              <a:rPr lang="en-US" altLang="ko-KR" sz="2400" b="1" dirty="0"/>
              <a:t>"…</a:t>
            </a:r>
            <a:r>
              <a:rPr lang="ko-KR" altLang="en-US" sz="2400" b="1" dirty="0"/>
              <a:t>제주 어선 충돌사고 </a:t>
            </a:r>
            <a:r>
              <a:rPr lang="ko-KR" altLang="en-US" sz="2400" b="1" dirty="0" err="1"/>
              <a:t>골든타임</a:t>
            </a:r>
            <a:r>
              <a:rPr lang="ko-KR" altLang="en-US" sz="2400" b="1" dirty="0"/>
              <a:t> 놓쳐 </a:t>
            </a:r>
            <a:r>
              <a:rPr lang="en-US" altLang="ko-KR" sz="2400" b="1" dirty="0"/>
              <a:t>1</a:t>
            </a:r>
            <a:r>
              <a:rPr lang="ko-KR" altLang="en-US" sz="2400" b="1" dirty="0"/>
              <a:t>명 사망</a:t>
            </a:r>
            <a:r>
              <a:rPr lang="en-US" altLang="ko-KR" sz="2400" b="1" dirty="0"/>
              <a:t>·3</a:t>
            </a:r>
            <a:r>
              <a:rPr lang="ko-KR" altLang="en-US" sz="2400" b="1" dirty="0"/>
              <a:t>명 </a:t>
            </a:r>
            <a:r>
              <a:rPr lang="ko-KR" altLang="en-US" sz="2400" b="1" dirty="0" smtClean="0"/>
              <a:t>실종</a:t>
            </a:r>
            <a:endParaRPr lang="ko-KR" alt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896202" y="8084440"/>
            <a:ext cx="8925520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ko-KR" altLang="en-US" sz="1400" dirty="0" smtClean="0"/>
              <a:t>출처 </a:t>
            </a:r>
            <a:r>
              <a:rPr lang="en-US" altLang="ko-KR" sz="1400" dirty="0"/>
              <a:t>: http://news.naver.com/main/read.nhn?mode=LSD&amp;mid=sec&amp;sid1=102&amp;oid=057&amp;aid=0001058957</a:t>
            </a:r>
            <a:endParaRPr kumimoji="0" lang="ko-KR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42895662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선"/>
          <p:cNvSpPr/>
          <p:nvPr/>
        </p:nvSpPr>
        <p:spPr>
          <a:xfrm>
            <a:off x="534004" y="904460"/>
            <a:ext cx="119367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20" name="목적 및 배경"/>
          <p:cNvSpPr/>
          <p:nvPr/>
        </p:nvSpPr>
        <p:spPr>
          <a:xfrm>
            <a:off x="519340" y="250113"/>
            <a:ext cx="646195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rPr lang="ko-KR" altLang="en-US" dirty="0"/>
              <a:t>목적 및 배경</a:t>
            </a:r>
            <a:endParaRPr lang="ko-KR" altLang="en-US" dirty="0"/>
          </a:p>
        </p:txBody>
      </p:sp>
      <p:sp>
        <p:nvSpPr>
          <p:cNvPr id="121" name="본 프로젝트의 목적 및 배경 작성"/>
          <p:cNvSpPr/>
          <p:nvPr/>
        </p:nvSpPr>
        <p:spPr>
          <a:xfrm>
            <a:off x="9835137" y="419657"/>
            <a:ext cx="2576069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1400">
                <a:solidFill>
                  <a:srgbClr val="FF2600"/>
                </a:solidFill>
              </a:defRPr>
            </a:pPr>
            <a:r>
              <a:t>본 프로젝트의 목적 및 배경 작성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9340" y="1071763"/>
            <a:ext cx="5777224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골든 아워</a:t>
            </a:r>
            <a:r>
              <a:rPr kumimoji="0" lang="en-US" altLang="ko-KR" sz="3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(</a:t>
            </a:r>
            <a:r>
              <a:rPr lang="ko-KR" altLang="en-US" dirty="0" smtClean="0"/>
              <a:t>골든 타임</a:t>
            </a:r>
            <a:r>
              <a:rPr lang="en-US" altLang="ko-KR" dirty="0" smtClean="0"/>
              <a:t>) </a:t>
            </a:r>
            <a:r>
              <a:rPr lang="ko-KR" altLang="en-US" dirty="0" smtClean="0"/>
              <a:t>이란</a:t>
            </a:r>
            <a:r>
              <a:rPr lang="en-US" altLang="ko-KR" dirty="0" smtClean="0"/>
              <a:t>?</a:t>
            </a:r>
            <a:endParaRPr kumimoji="0" lang="ko-KR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136" y="7655648"/>
            <a:ext cx="11944527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ko-KR" altLang="ko-KR" sz="2000" b="1" dirty="0"/>
              <a:t>[golden hour ]</a:t>
            </a:r>
          </a:p>
          <a:p>
            <a:r>
              <a:rPr lang="ko-KR" altLang="ko-KR" sz="2000" b="1" dirty="0"/>
              <a:t>사고나 사건에서 인명을 구조하기 위한 초반 금쪽같은 시간 (1~2시간)을 지칭한다. 응급처치법에서 심폐소생술(CPR)은 상황 발생 후 최소 5분에서 최대 10분 내에 시행돼야 한다. 항공사의 경우 운명의 90초 룰이 있다. 비상 상황이 발생하면 90초 내에 승객들을 기내에서 탈출시켜야 한다는 </a:t>
            </a:r>
            <a:r>
              <a:rPr lang="ko-KR" altLang="ko-KR" sz="2000" b="1" dirty="0" smtClean="0"/>
              <a:t>것이다</a:t>
            </a:r>
            <a:endParaRPr lang="ko-KR" altLang="ko-KR" sz="2000" b="1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247" y="1893413"/>
            <a:ext cx="9685580" cy="544237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3247" y="7269345"/>
            <a:ext cx="5099152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ko-KR" altLang="en-US" sz="1400" dirty="0" smtClean="0"/>
              <a:t>출처 </a:t>
            </a:r>
            <a:r>
              <a:rPr lang="en-US" altLang="ko-KR" sz="1400" dirty="0" smtClean="0"/>
              <a:t>: http</a:t>
            </a:r>
            <a:r>
              <a:rPr lang="en-US" altLang="ko-KR" sz="1400" dirty="0"/>
              <a:t>://www.ytn.co.kr/_ln/0103_201404280923053603</a:t>
            </a:r>
            <a:endParaRPr kumimoji="0" lang="ko-KR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46204538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선"/>
          <p:cNvSpPr/>
          <p:nvPr/>
        </p:nvSpPr>
        <p:spPr>
          <a:xfrm>
            <a:off x="534004" y="904460"/>
            <a:ext cx="119367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20" name="목적 및 배경"/>
          <p:cNvSpPr/>
          <p:nvPr/>
        </p:nvSpPr>
        <p:spPr>
          <a:xfrm>
            <a:off x="519340" y="250113"/>
            <a:ext cx="646195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rPr lang="ko-KR" altLang="en-US" dirty="0"/>
              <a:t>목적 및 배경</a:t>
            </a:r>
            <a:endParaRPr lang="ko-KR" altLang="en-US" dirty="0"/>
          </a:p>
        </p:txBody>
      </p:sp>
      <p:sp>
        <p:nvSpPr>
          <p:cNvPr id="121" name="본 프로젝트의 목적 및 배경 작성"/>
          <p:cNvSpPr/>
          <p:nvPr/>
        </p:nvSpPr>
        <p:spPr>
          <a:xfrm>
            <a:off x="9835137" y="419657"/>
            <a:ext cx="2576069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1400">
                <a:solidFill>
                  <a:srgbClr val="FF2600"/>
                </a:solidFill>
              </a:defRPr>
            </a:pPr>
            <a:r>
              <a:t>본 프로젝트의 목적 및 배경 작성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0136" y="1070642"/>
            <a:ext cx="656590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골든아워를 놓친 안타까운 사례</a:t>
            </a:r>
            <a:endParaRPr kumimoji="0" lang="ko-KR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4552" y="6806342"/>
            <a:ext cx="2275694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ko-KR" altLang="en-US" sz="2000" b="1" dirty="0"/>
              <a:t>故 임수혁 선수</a:t>
            </a:r>
            <a:r>
              <a:rPr lang="ko-KR" altLang="en-US" sz="2000" dirty="0"/>
              <a:t> 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27399" y="6488306"/>
            <a:ext cx="5309147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ko-KR" altLang="en-US" sz="1400" dirty="0" smtClean="0"/>
              <a:t>출처 </a:t>
            </a:r>
            <a:r>
              <a:rPr lang="en-US" altLang="ko-KR" sz="1400" dirty="0"/>
              <a:t>:http://www.kukinews.com/news/article.html?no=444997</a:t>
            </a:r>
            <a:endParaRPr kumimoji="0" lang="ko-KR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Apple SD 산돌고딕 Neo 옅은체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7399" y="1795499"/>
            <a:ext cx="6350000" cy="4749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975631" y="7247958"/>
            <a:ext cx="9053536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ko-KR" altLang="en-US" sz="2000" b="1" dirty="0" smtClean="0"/>
              <a:t>임수혁 선수는 </a:t>
            </a:r>
            <a:r>
              <a:rPr lang="en-US" altLang="ko-KR" sz="2000" b="1" dirty="0" smtClean="0"/>
              <a:t>2000</a:t>
            </a:r>
            <a:r>
              <a:rPr lang="ko-KR" altLang="en-US" sz="2000" b="1" dirty="0" smtClean="0"/>
              <a:t>년 </a:t>
            </a:r>
            <a:r>
              <a:rPr lang="en-US" altLang="ko-KR" sz="2000" b="1" dirty="0" smtClean="0"/>
              <a:t>4</a:t>
            </a:r>
            <a:r>
              <a:rPr lang="ko-KR" altLang="en-US" sz="2000" b="1" dirty="0" smtClean="0"/>
              <a:t>월 </a:t>
            </a:r>
            <a:r>
              <a:rPr lang="en-US" altLang="ko-KR" sz="2000" b="1" dirty="0" smtClean="0"/>
              <a:t>18</a:t>
            </a:r>
            <a:r>
              <a:rPr lang="ko-KR" altLang="en-US" sz="2000" b="1" dirty="0" smtClean="0"/>
              <a:t>일 잠실 </a:t>
            </a:r>
            <a:r>
              <a:rPr lang="en-US" altLang="ko-KR" sz="2000" b="1" dirty="0" smtClean="0"/>
              <a:t>LG</a:t>
            </a:r>
            <a:r>
              <a:rPr lang="ko-KR" altLang="en-US" sz="2000" b="1" dirty="0" smtClean="0"/>
              <a:t>전에서 심장 부정맥으로 쓰러지는 사고가 발생했다</a:t>
            </a:r>
            <a:r>
              <a:rPr lang="en-US" altLang="ko-KR" sz="2000" b="1" dirty="0" smtClean="0"/>
              <a:t>. </a:t>
            </a:r>
            <a:r>
              <a:rPr lang="ko-KR" altLang="en-US" sz="2000" b="1" dirty="0" smtClean="0"/>
              <a:t>그러나 응급 처치에 관한 지식이 전무했던 선수들은 한동안 그라운드에 방치해 수십 분이 지체된 후에야 병원으로 옮겨 져 </a:t>
            </a:r>
            <a:r>
              <a:rPr lang="en-US" altLang="ko-KR" sz="2000" b="1" dirty="0" smtClean="0"/>
              <a:t>2010</a:t>
            </a:r>
            <a:r>
              <a:rPr lang="ko-KR" altLang="en-US" sz="2000" b="1" dirty="0" smtClean="0"/>
              <a:t>년</a:t>
            </a:r>
            <a:r>
              <a:rPr lang="en-US" altLang="ko-KR" sz="2000" b="1" dirty="0" smtClean="0"/>
              <a:t>2</a:t>
            </a:r>
            <a:r>
              <a:rPr lang="ko-KR" altLang="en-US" sz="2000" b="1" dirty="0" smtClean="0"/>
              <a:t>월 끝내 깨어나지 못하고 사망했다</a:t>
            </a:r>
            <a:r>
              <a:rPr lang="en-US" altLang="ko-KR" sz="2000" b="1" dirty="0" smtClean="0"/>
              <a:t>.</a:t>
            </a:r>
            <a:r>
              <a:rPr lang="ko-KR" altLang="en-US" sz="20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67578930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선"/>
          <p:cNvSpPr/>
          <p:nvPr/>
        </p:nvSpPr>
        <p:spPr>
          <a:xfrm>
            <a:off x="534004" y="904460"/>
            <a:ext cx="119367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20" name="목적 및 배경"/>
          <p:cNvSpPr/>
          <p:nvPr/>
        </p:nvSpPr>
        <p:spPr>
          <a:xfrm>
            <a:off x="519340" y="250113"/>
            <a:ext cx="646195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rPr lang="ko-KR" altLang="en-US" dirty="0"/>
              <a:t>목적 및 배경</a:t>
            </a:r>
            <a:endParaRPr lang="ko-KR" altLang="en-US" dirty="0"/>
          </a:p>
        </p:txBody>
      </p:sp>
      <p:sp>
        <p:nvSpPr>
          <p:cNvPr id="121" name="본 프로젝트의 목적 및 배경 작성"/>
          <p:cNvSpPr/>
          <p:nvPr/>
        </p:nvSpPr>
        <p:spPr>
          <a:xfrm>
            <a:off x="9835137" y="419657"/>
            <a:ext cx="2576069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1400">
                <a:solidFill>
                  <a:srgbClr val="FF2600"/>
                </a:solidFill>
              </a:defRPr>
            </a:pPr>
            <a:r>
              <a:t>본 프로젝트의 목적 및 배경 작성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0135" y="7500084"/>
            <a:ext cx="11944527" cy="8412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ko-KR" sz="2400" b="1" dirty="0" smtClean="0"/>
              <a:t>적절한 </a:t>
            </a:r>
            <a:r>
              <a:rPr lang="ko-KR" altLang="ko-KR" sz="2400" b="1" dirty="0"/>
              <a:t>구조 및 치료가 이루어졌더라면 </a:t>
            </a:r>
            <a:endParaRPr lang="en-US" altLang="ko-KR" sz="2400" b="1" dirty="0" smtClean="0"/>
          </a:p>
          <a:p>
            <a:r>
              <a:rPr lang="en-US" altLang="ko-KR" sz="2400" b="1" dirty="0" smtClean="0"/>
              <a:t>   </a:t>
            </a:r>
            <a:r>
              <a:rPr lang="ko-KR" altLang="ko-KR" sz="2400" b="1" dirty="0" smtClean="0"/>
              <a:t>사망을 막을</a:t>
            </a:r>
            <a:r>
              <a:rPr lang="en-US" altLang="ko-KR" sz="2400" b="1" dirty="0" smtClean="0"/>
              <a:t> </a:t>
            </a:r>
            <a:r>
              <a:rPr lang="ko-KR" altLang="ko-KR" sz="2400" b="1" dirty="0" smtClean="0"/>
              <a:t>수 </a:t>
            </a:r>
            <a:r>
              <a:rPr lang="ko-KR" altLang="ko-KR" sz="2400" b="1" dirty="0"/>
              <a:t>있었던 환자만이라도 구하자</a:t>
            </a:r>
            <a:r>
              <a:rPr lang="ko-KR" altLang="ko-KR" sz="2000" b="1" dirty="0"/>
              <a:t>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102" y="1727232"/>
            <a:ext cx="8522595" cy="577285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35938" y="1070642"/>
            <a:ext cx="635430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위와 같은 상황을 방지하려면</a:t>
            </a:r>
            <a:r>
              <a:rPr kumimoji="0" lang="en-US" altLang="ko-KR" sz="3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?</a:t>
            </a:r>
            <a:endParaRPr kumimoji="0" lang="ko-KR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288461695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선"/>
          <p:cNvSpPr/>
          <p:nvPr/>
        </p:nvSpPr>
        <p:spPr>
          <a:xfrm>
            <a:off x="534004" y="904460"/>
            <a:ext cx="119367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20" name="목적 및 배경"/>
          <p:cNvSpPr/>
          <p:nvPr/>
        </p:nvSpPr>
        <p:spPr>
          <a:xfrm>
            <a:off x="519340" y="250113"/>
            <a:ext cx="646195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rPr lang="ko-KR" altLang="en-US" dirty="0"/>
              <a:t>목적 및 배경</a:t>
            </a:r>
            <a:endParaRPr lang="ko-KR" altLang="en-US" dirty="0"/>
          </a:p>
        </p:txBody>
      </p:sp>
      <p:sp>
        <p:nvSpPr>
          <p:cNvPr id="121" name="본 프로젝트의 목적 및 배경 작성"/>
          <p:cNvSpPr/>
          <p:nvPr/>
        </p:nvSpPr>
        <p:spPr>
          <a:xfrm>
            <a:off x="9835137" y="419657"/>
            <a:ext cx="2576069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1400">
                <a:solidFill>
                  <a:srgbClr val="FF2600"/>
                </a:solidFill>
              </a:defRPr>
            </a:pPr>
            <a:r>
              <a:t>본 프로젝트의 목적 및 배경 작성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3340" y="7836464"/>
            <a:ext cx="9912703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ko-KR" altLang="en-US" sz="2000" b="1" dirty="0" smtClean="0"/>
              <a:t>골든아워 내에 상황에 맞는 적절한 응급 처치방법을 숙지하자</a:t>
            </a:r>
            <a:r>
              <a:rPr lang="en-US" altLang="ko-KR" sz="2000" b="1" dirty="0" smtClean="0"/>
              <a:t>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4004" y="1071763"/>
            <a:ext cx="148758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dirty="0" smtClean="0"/>
              <a:t>해결책</a:t>
            </a:r>
            <a:endParaRPr kumimoji="0" lang="ko-KR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6" b="8236"/>
          <a:stretch/>
        </p:blipFill>
        <p:spPr>
          <a:xfrm>
            <a:off x="3750317" y="1878904"/>
            <a:ext cx="5238750" cy="498535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546048" y="8299041"/>
            <a:ext cx="9912703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ko-KR" altLang="en-US" sz="2000" b="1" dirty="0" smtClean="0"/>
              <a:t>문제점 </a:t>
            </a:r>
            <a:r>
              <a:rPr lang="en-US" altLang="ko-KR" sz="2000" b="1" dirty="0" smtClean="0"/>
              <a:t>: </a:t>
            </a:r>
            <a:r>
              <a:rPr lang="ko-KR" altLang="en-US" sz="2000" b="1" dirty="0" smtClean="0"/>
              <a:t>일반인이 응급처치 교육을 제대로 배울 수 있는 곳이 부족하고 응급처치는 항상 바뀔 수 있기 때문에 적절한 응급 처치를 제공할 수 있다는 보장이 없다</a:t>
            </a:r>
            <a:r>
              <a:rPr lang="en-US" altLang="ko-KR" sz="2000" b="1" dirty="0" smtClean="0"/>
              <a:t>.</a:t>
            </a:r>
            <a:endParaRPr lang="en-US" altLang="ko-KR" sz="2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657937" y="6916471"/>
            <a:ext cx="7423507" cy="3180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ko-KR" altLang="en-US" sz="1400" dirty="0" smtClean="0"/>
              <a:t>출처 </a:t>
            </a:r>
            <a:r>
              <a:rPr lang="en-US" altLang="ko-KR" sz="1400" dirty="0"/>
              <a:t>:http://terms.naver.com/</a:t>
            </a:r>
            <a:r>
              <a:rPr lang="en-US" altLang="ko-KR" sz="1400" dirty="0" err="1"/>
              <a:t>entry.nhn?docId</a:t>
            </a:r>
            <a:r>
              <a:rPr lang="en-US" altLang="ko-KR" sz="1400" dirty="0"/>
              <a:t>=2119636&amp;cid=51004&amp;categoryId=51004</a:t>
            </a:r>
            <a:endParaRPr kumimoji="0" lang="ko-KR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267218195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선"/>
          <p:cNvSpPr/>
          <p:nvPr/>
        </p:nvSpPr>
        <p:spPr>
          <a:xfrm>
            <a:off x="534004" y="904460"/>
            <a:ext cx="119367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20" name="목적 및 배경"/>
          <p:cNvSpPr/>
          <p:nvPr/>
        </p:nvSpPr>
        <p:spPr>
          <a:xfrm>
            <a:off x="519340" y="250113"/>
            <a:ext cx="646195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rPr lang="ko-KR" altLang="en-US" dirty="0"/>
              <a:t>목적 및 배경</a:t>
            </a:r>
            <a:endParaRPr lang="ko-KR" altLang="en-US" dirty="0"/>
          </a:p>
        </p:txBody>
      </p:sp>
      <p:sp>
        <p:nvSpPr>
          <p:cNvPr id="121" name="본 프로젝트의 목적 및 배경 작성"/>
          <p:cNvSpPr/>
          <p:nvPr/>
        </p:nvSpPr>
        <p:spPr>
          <a:xfrm>
            <a:off x="9835137" y="419657"/>
            <a:ext cx="2576069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1400">
                <a:solidFill>
                  <a:srgbClr val="FF2600"/>
                </a:solidFill>
              </a:defRPr>
            </a:pPr>
            <a:r>
              <a:t>본 프로젝트의 목적 및 배경 작성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41272" y="7238678"/>
            <a:ext cx="9912703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indent="-342900">
              <a:buFont typeface="Symbol" panose="05050102010706020507" pitchFamily="18" charset="2"/>
              <a:buChar char="Þ"/>
            </a:pPr>
            <a:r>
              <a:rPr lang="ko-KR" altLang="en-US" sz="2000" b="1" dirty="0" smtClean="0"/>
              <a:t>비상벨을 설치하자</a:t>
            </a:r>
            <a:r>
              <a:rPr lang="en-US" altLang="ko-KR" sz="2000" b="1" dirty="0" smtClean="0"/>
              <a:t>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34004" y="1071763"/>
            <a:ext cx="148758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dirty="0" smtClean="0"/>
              <a:t>해결책</a:t>
            </a:r>
            <a:endParaRPr kumimoji="0" lang="ko-KR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41271" y="7709709"/>
            <a:ext cx="9912703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ko-KR" altLang="en-US" sz="2000" b="1" dirty="0" smtClean="0"/>
              <a:t>문제점 </a:t>
            </a:r>
            <a:r>
              <a:rPr lang="en-US" altLang="ko-KR" sz="2000" b="1" dirty="0" smtClean="0"/>
              <a:t>:</a:t>
            </a:r>
            <a:r>
              <a:rPr lang="ko-KR" altLang="en-US" sz="2000" b="1" dirty="0" smtClean="0"/>
              <a:t>만약 비상벨 앞에 화재가 발생하면 접근이 힘들다</a:t>
            </a:r>
            <a:r>
              <a:rPr lang="en-US" altLang="ko-KR" sz="2000" b="1" dirty="0" smtClean="0"/>
              <a:t>. </a:t>
            </a:r>
            <a:r>
              <a:rPr lang="ko-KR" altLang="en-US" sz="2000" b="1" dirty="0" smtClean="0"/>
              <a:t>또 응급 상황이</a:t>
            </a: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ko-KR" altLang="en-US" sz="2000" b="1" dirty="0" smtClean="0"/>
              <a:t>발생한 환자가 비상벨 앞에서 쓰러진다는 보장 또한 없다</a:t>
            </a:r>
            <a:r>
              <a:rPr lang="en-US" altLang="ko-KR" sz="2000" b="1" dirty="0" smtClean="0"/>
              <a:t>. </a:t>
            </a:r>
            <a:r>
              <a:rPr lang="ko-KR" altLang="en-US" sz="2000" b="1" dirty="0" smtClean="0"/>
              <a:t>그리고 전화로</a:t>
            </a:r>
            <a:r>
              <a:rPr lang="en-US" altLang="ko-KR" sz="2000" b="1" dirty="0" smtClean="0"/>
              <a:t/>
            </a:r>
            <a:br>
              <a:rPr lang="en-US" altLang="ko-KR" sz="2000" b="1" dirty="0" smtClean="0"/>
            </a:br>
            <a:r>
              <a:rPr lang="en-US" altLang="ko-KR" sz="2000" b="1" dirty="0" smtClean="0"/>
              <a:t>119</a:t>
            </a:r>
            <a:r>
              <a:rPr lang="ko-KR" altLang="en-US" sz="2000" b="1" dirty="0" smtClean="0"/>
              <a:t>에 신고한다 하더라도 당황한 신고자 는 적절한 상황 파악 및 구조자의 병력 등 을 알 수 없어 제대로 된 응급 처치가 어려울 수 있다</a:t>
            </a:r>
            <a:r>
              <a:rPr lang="en-US" altLang="ko-KR" sz="2000" b="1" dirty="0" smtClean="0"/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7059" y="2044583"/>
            <a:ext cx="6921131" cy="519409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024808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선"/>
          <p:cNvSpPr/>
          <p:nvPr/>
        </p:nvSpPr>
        <p:spPr>
          <a:xfrm>
            <a:off x="534004" y="904460"/>
            <a:ext cx="119367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20" name="목적 및 배경"/>
          <p:cNvSpPr/>
          <p:nvPr/>
        </p:nvSpPr>
        <p:spPr>
          <a:xfrm>
            <a:off x="519340" y="250113"/>
            <a:ext cx="646195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rPr dirty="0" err="1" smtClean="0"/>
              <a:t>배경</a:t>
            </a:r>
            <a:r>
              <a:rPr lang="en-US" dirty="0" smtClean="0"/>
              <a:t>(</a:t>
            </a:r>
            <a:r>
              <a:rPr lang="ko-KR" altLang="en-US" dirty="0" smtClean="0"/>
              <a:t>만들게 된 계기</a:t>
            </a:r>
            <a:r>
              <a:rPr lang="en-US" altLang="ko-KR" dirty="0"/>
              <a:t>)</a:t>
            </a:r>
            <a:endParaRPr dirty="0"/>
          </a:p>
        </p:txBody>
      </p:sp>
      <p:sp>
        <p:nvSpPr>
          <p:cNvPr id="121" name="본 프로젝트의 목적 및 배경 작성"/>
          <p:cNvSpPr/>
          <p:nvPr/>
        </p:nvSpPr>
        <p:spPr>
          <a:xfrm>
            <a:off x="9835137" y="419657"/>
            <a:ext cx="2576069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1">
              <a:defRPr sz="1400">
                <a:solidFill>
                  <a:srgbClr val="FF2600"/>
                </a:solidFill>
              </a:defRPr>
            </a:pPr>
            <a:r>
              <a:t>본 프로젝트의 목적 및 배경 작성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29961" y="1071763"/>
            <a:ext cx="250709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dirty="0" smtClean="0"/>
              <a:t>그렇다면 </a:t>
            </a:r>
            <a:r>
              <a:rPr lang="en-US" altLang="ko-KR" dirty="0" smtClean="0"/>
              <a:t>!?</a:t>
            </a:r>
            <a:endParaRPr kumimoji="0" lang="ko-KR" alt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541271" y="7863597"/>
            <a:ext cx="9912703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ko-KR" altLang="en-US" sz="2000" b="1" dirty="0" smtClean="0"/>
              <a:t>비상벨을 시계처럼 항상 휴대가 가능하고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환자나 노약자의 위치를 전송 할 수 있으며 환자의 병력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보호자의 정보를 구조센터에 쉽게 전달해 골든아워 내에  환자를 살릴 수 있도록 한다</a:t>
            </a:r>
            <a:r>
              <a:rPr lang="en-US" altLang="ko-KR" sz="2000" b="1" dirty="0" smtClean="0"/>
              <a:t>.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541271" y="1991638"/>
            <a:ext cx="9912703" cy="5736921"/>
          </a:xfrm>
          <a:prstGeom prst="rect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946493" y="4531803"/>
            <a:ext cx="7102257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600" b="0" i="0" u="none" strike="noStrike" cap="none" spc="0" normalizeH="0" baseline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pple SD 산돌고딕 Neo 옅은체"/>
              </a:rPr>
              <a:t>완성된 디바이스 사진 삽입</a:t>
            </a:r>
            <a:endParaRPr kumimoji="0" lang="ko-KR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247456744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선"/>
          <p:cNvSpPr/>
          <p:nvPr/>
        </p:nvSpPr>
        <p:spPr>
          <a:xfrm>
            <a:off x="534004" y="904460"/>
            <a:ext cx="119367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24" name="구조"/>
          <p:cNvSpPr/>
          <p:nvPr/>
        </p:nvSpPr>
        <p:spPr>
          <a:xfrm>
            <a:off x="519340" y="250113"/>
            <a:ext cx="6461954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t>구조</a:t>
            </a:r>
            <a:r>
              <a:rPr lang="en-US" altLang="ko-KR"/>
              <a:t>(1)</a:t>
            </a:r>
            <a:endParaRPr/>
          </a:p>
        </p:txBody>
      </p:sp>
      <p:pic>
        <p:nvPicPr>
          <p:cNvPr id="126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rcRect l="5753" r="63413" b="59141"/>
          <a:stretch>
            <a:fillRect/>
          </a:stretch>
        </p:blipFill>
        <p:spPr>
          <a:xfrm>
            <a:off x="7993506" y="7746503"/>
            <a:ext cx="840919" cy="727303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선"/>
          <p:cNvSpPr/>
          <p:nvPr/>
        </p:nvSpPr>
        <p:spPr>
          <a:xfrm>
            <a:off x="8939526" y="8110240"/>
            <a:ext cx="1647849" cy="0"/>
          </a:xfrm>
          <a:prstGeom prst="line">
            <a:avLst/>
          </a:prstGeom>
          <a:ln w="25400">
            <a:solidFill>
              <a:srgbClr val="FF00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128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430255" y="5440080"/>
            <a:ext cx="746368" cy="1492734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선"/>
          <p:cNvSpPr/>
          <p:nvPr/>
        </p:nvSpPr>
        <p:spPr>
          <a:xfrm flipH="1">
            <a:off x="8484108" y="6773639"/>
            <a:ext cx="789615" cy="828555"/>
          </a:xfrm>
          <a:prstGeom prst="line">
            <a:avLst/>
          </a:prstGeom>
          <a:ln w="25400">
            <a:solidFill>
              <a:srgbClr val="FF00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30" name="1. 위급상황 발생시…"/>
          <p:cNvSpPr/>
          <p:nvPr/>
        </p:nvSpPr>
        <p:spPr>
          <a:xfrm>
            <a:off x="8925932" y="8111943"/>
            <a:ext cx="1575752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lang="en-US" altLang="ko-KR" b="1">
                <a:solidFill>
                  <a:srgbClr val="FF0000"/>
                </a:solidFill>
              </a:rPr>
              <a:t>1.</a:t>
            </a:r>
            <a:r>
              <a:rPr lang="ko-KR" altLang="en-US" b="1">
                <a:solidFill>
                  <a:srgbClr val="FF0000"/>
                </a:solidFill>
              </a:rPr>
              <a:t> </a:t>
            </a:r>
            <a:r>
              <a:rPr b="1">
                <a:solidFill>
                  <a:srgbClr val="FF0000"/>
                </a:solidFill>
              </a:rPr>
              <a:t>위급상황 발생시</a:t>
            </a:r>
          </a:p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b="1">
                <a:solidFill>
                  <a:srgbClr val="FF0000"/>
                </a:solidFill>
              </a:rPr>
              <a:t>버튼 터치</a:t>
            </a:r>
          </a:p>
        </p:txBody>
      </p:sp>
      <p:sp>
        <p:nvSpPr>
          <p:cNvPr id="131" name="노약자…"/>
          <p:cNvSpPr/>
          <p:nvPr/>
        </p:nvSpPr>
        <p:spPr>
          <a:xfrm>
            <a:off x="9393071" y="6948363"/>
            <a:ext cx="82073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b="1"/>
              <a:t>노약자</a:t>
            </a:r>
          </a:p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b="1"/>
              <a:t>스마트폰</a:t>
            </a:r>
          </a:p>
        </p:txBody>
      </p:sp>
      <p:sp>
        <p:nvSpPr>
          <p:cNvPr id="132" name="알림버튼(?)"/>
          <p:cNvSpPr/>
          <p:nvPr/>
        </p:nvSpPr>
        <p:spPr>
          <a:xfrm>
            <a:off x="7983590" y="8415179"/>
            <a:ext cx="860813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ko-KR" altLang="en-US" b="1"/>
              <a:t>아두이노 </a:t>
            </a:r>
            <a:endParaRPr lang="en-US" altLang="ko-KR" b="1"/>
          </a:p>
          <a:p>
            <a:r>
              <a:rPr lang="ko-KR" altLang="en-US" b="1"/>
              <a:t>스위치</a:t>
            </a:r>
            <a:endParaRPr b="1"/>
          </a:p>
        </p:txBody>
      </p:sp>
      <p:pic>
        <p:nvPicPr>
          <p:cNvPr id="133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rcRect l="8555" t="8272" r="76729" b="76546"/>
          <a:stretch>
            <a:fillRect/>
          </a:stretch>
        </p:blipFill>
        <p:spPr>
          <a:xfrm>
            <a:off x="6140403" y="1187377"/>
            <a:ext cx="1411456" cy="14807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pasted-image.tiff" descr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7080" y="1808228"/>
            <a:ext cx="1924850" cy="353997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선"/>
          <p:cNvSpPr/>
          <p:nvPr/>
        </p:nvSpPr>
        <p:spPr>
          <a:xfrm>
            <a:off x="2682504" y="2032662"/>
            <a:ext cx="3606536" cy="0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  <a:tailEnd type="arrow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36" name="네이버 openAPI"/>
          <p:cNvSpPr/>
          <p:nvPr/>
        </p:nvSpPr>
        <p:spPr>
          <a:xfrm>
            <a:off x="992414" y="2244195"/>
            <a:ext cx="1294182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t>네이버 openAPI</a:t>
            </a:r>
          </a:p>
        </p:txBody>
      </p:sp>
      <p:sp>
        <p:nvSpPr>
          <p:cNvPr id="137" name="2. 신호 알림…"/>
          <p:cNvSpPr/>
          <p:nvPr/>
        </p:nvSpPr>
        <p:spPr>
          <a:xfrm>
            <a:off x="7924259" y="6666462"/>
            <a:ext cx="1037143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lang="en-US" altLang="ko-KR" b="1">
                <a:solidFill>
                  <a:srgbClr val="FF0000"/>
                </a:solidFill>
              </a:rPr>
              <a:t>2.</a:t>
            </a:r>
            <a:r>
              <a:rPr lang="ko-KR" altLang="en-US" b="1">
                <a:solidFill>
                  <a:srgbClr val="FF0000"/>
                </a:solidFill>
              </a:rPr>
              <a:t> </a:t>
            </a:r>
            <a:r>
              <a:rPr b="1">
                <a:solidFill>
                  <a:srgbClr val="FF0000"/>
                </a:solidFill>
              </a:rPr>
              <a:t>신호 알림</a:t>
            </a:r>
          </a:p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b="1">
                <a:solidFill>
                  <a:srgbClr val="FF0000"/>
                </a:solidFill>
              </a:rPr>
              <a:t>(Bluetooth)</a:t>
            </a:r>
          </a:p>
        </p:txBody>
      </p:sp>
      <p:sp>
        <p:nvSpPr>
          <p:cNvPr id="140" name="4. ???"/>
          <p:cNvSpPr/>
          <p:nvPr/>
        </p:nvSpPr>
        <p:spPr>
          <a:xfrm>
            <a:off x="3831688" y="1527390"/>
            <a:ext cx="1538883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en-US" altLang="ko-KR" b="1">
                <a:solidFill>
                  <a:schemeClr val="accent1"/>
                </a:solidFill>
              </a:rPr>
              <a:t>2. </a:t>
            </a:r>
            <a:r>
              <a:rPr lang="ko-KR" altLang="en-US" b="1">
                <a:solidFill>
                  <a:schemeClr val="accent1"/>
                </a:solidFill>
              </a:rPr>
              <a:t>네이버 지도 </a:t>
            </a:r>
            <a:r>
              <a:rPr lang="en-US" altLang="ko-KR" b="1">
                <a:solidFill>
                  <a:schemeClr val="accent1"/>
                </a:solidFill>
              </a:rPr>
              <a:t>API </a:t>
            </a:r>
          </a:p>
          <a:p>
            <a:r>
              <a:rPr lang="ko-KR" altLang="en-US" b="1">
                <a:solidFill>
                  <a:schemeClr val="accent1"/>
                </a:solidFill>
              </a:rPr>
              <a:t>요청</a:t>
            </a:r>
            <a:r>
              <a:rPr lang="en-US" altLang="ko-KR" b="1">
                <a:solidFill>
                  <a:schemeClr val="accent1"/>
                </a:solidFill>
              </a:rPr>
              <a:t> </a:t>
            </a:r>
            <a:r>
              <a:rPr lang="ko-KR" altLang="en-US" b="1">
                <a:solidFill>
                  <a:schemeClr val="accent1"/>
                </a:solidFill>
              </a:rPr>
              <a:t>및 수신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141" name="아래와 같이 전체적인 구조를 한눈에 파악할 수 있게 작성 필요."/>
          <p:cNvSpPr/>
          <p:nvPr/>
        </p:nvSpPr>
        <p:spPr>
          <a:xfrm>
            <a:off x="8014310" y="419657"/>
            <a:ext cx="4417772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FF2600"/>
                </a:solidFill>
              </a:defRPr>
            </a:lvl1pPr>
          </a:lstStyle>
          <a:p>
            <a:r>
              <a:t>아래와 같이 전체적인 구조를 한눈에 파악할 수 있게 작성 필요.</a:t>
            </a:r>
          </a:p>
        </p:txBody>
      </p:sp>
      <p:sp>
        <p:nvSpPr>
          <p:cNvPr id="21" name="선"/>
          <p:cNvSpPr/>
          <p:nvPr/>
        </p:nvSpPr>
        <p:spPr>
          <a:xfrm flipH="1">
            <a:off x="10077016" y="2620529"/>
            <a:ext cx="1154400" cy="3094075"/>
          </a:xfrm>
          <a:prstGeom prst="line">
            <a:avLst/>
          </a:prstGeom>
          <a:ln w="25400">
            <a:solidFill>
              <a:srgbClr val="FF00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pic>
        <p:nvPicPr>
          <p:cNvPr id="3" name="그래픽 2" descr="의료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21485" y="1262608"/>
            <a:ext cx="1258325" cy="1258325"/>
          </a:xfrm>
          <a:prstGeom prst="rect">
            <a:avLst/>
          </a:prstGeom>
        </p:spPr>
      </p:pic>
      <p:sp>
        <p:nvSpPr>
          <p:cNvPr id="24" name="3. 서버 조회"/>
          <p:cNvSpPr/>
          <p:nvPr/>
        </p:nvSpPr>
        <p:spPr>
          <a:xfrm>
            <a:off x="10881629" y="3973525"/>
            <a:ext cx="143949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en-US" altLang="ko-KR" b="1">
                <a:solidFill>
                  <a:srgbClr val="FF0000"/>
                </a:solidFill>
              </a:rPr>
              <a:t>3.</a:t>
            </a:r>
            <a:r>
              <a:rPr b="1">
                <a:solidFill>
                  <a:srgbClr val="FF0000"/>
                </a:solidFill>
              </a:rPr>
              <a:t> </a:t>
            </a:r>
            <a:r>
              <a:rPr lang="ko-KR" altLang="en-US" b="1">
                <a:solidFill>
                  <a:srgbClr val="FF0000"/>
                </a:solidFill>
              </a:rPr>
              <a:t>의료 기관</a:t>
            </a:r>
            <a:r>
              <a:rPr lang="en-US" altLang="ko-KR" b="1">
                <a:solidFill>
                  <a:srgbClr val="FF0000"/>
                </a:solidFill>
              </a:rPr>
              <a:t/>
            </a:r>
            <a:br>
              <a:rPr lang="en-US" altLang="ko-KR" b="1">
                <a:solidFill>
                  <a:srgbClr val="FF0000"/>
                </a:solidFill>
              </a:rPr>
            </a:br>
            <a:r>
              <a:rPr lang="ko-KR" altLang="en-US" b="1">
                <a:solidFill>
                  <a:srgbClr val="FF0000"/>
                </a:solidFill>
              </a:rPr>
              <a:t>응급 메시지 발송</a:t>
            </a:r>
            <a:endParaRPr lang="en-US" altLang="ko-KR" b="1">
              <a:solidFill>
                <a:srgbClr val="FF0000"/>
              </a:solidFill>
            </a:endParaRPr>
          </a:p>
        </p:txBody>
      </p:sp>
      <p:pic>
        <p:nvPicPr>
          <p:cNvPr id="26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83264" y="5516628"/>
            <a:ext cx="746368" cy="1492734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노약자…"/>
          <p:cNvSpPr/>
          <p:nvPr/>
        </p:nvSpPr>
        <p:spPr>
          <a:xfrm>
            <a:off x="3855871" y="7049963"/>
            <a:ext cx="82073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lang="ko-KR" altLang="en-US" b="1"/>
              <a:t>보호자</a:t>
            </a:r>
            <a:r>
              <a:rPr lang="en-US" altLang="ko-KR" b="1"/>
              <a:t/>
            </a:r>
            <a:br>
              <a:rPr lang="en-US" altLang="ko-KR" b="1"/>
            </a:br>
            <a:r>
              <a:rPr lang="ko-KR" altLang="en-US" b="1"/>
              <a:t>스마트폰</a:t>
            </a:r>
            <a:endParaRPr b="1"/>
          </a:p>
        </p:txBody>
      </p:sp>
      <p:sp>
        <p:nvSpPr>
          <p:cNvPr id="28" name="선"/>
          <p:cNvSpPr/>
          <p:nvPr/>
        </p:nvSpPr>
        <p:spPr>
          <a:xfrm>
            <a:off x="4747983" y="6301011"/>
            <a:ext cx="4520267" cy="9230"/>
          </a:xfrm>
          <a:prstGeom prst="line">
            <a:avLst/>
          </a:prstGeom>
          <a:ln w="25400">
            <a:solidFill>
              <a:srgbClr val="FF00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1" name="3. 서버 조회"/>
          <p:cNvSpPr/>
          <p:nvPr/>
        </p:nvSpPr>
        <p:spPr>
          <a:xfrm>
            <a:off x="6000630" y="5931945"/>
            <a:ext cx="2014975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en-US" altLang="ko-KR" b="1">
                <a:solidFill>
                  <a:srgbClr val="FF0000"/>
                </a:solidFill>
              </a:rPr>
              <a:t>4.</a:t>
            </a:r>
            <a:r>
              <a:rPr lang="ko-KR" altLang="en-US" b="1">
                <a:solidFill>
                  <a:srgbClr val="FF0000"/>
                </a:solidFill>
              </a:rPr>
              <a:t> 사용자 위급 상황 송신</a:t>
            </a:r>
            <a:endParaRPr lang="en-US" altLang="ko-KR" b="1">
              <a:solidFill>
                <a:srgbClr val="FF0000"/>
              </a:solidFill>
            </a:endParaRPr>
          </a:p>
        </p:txBody>
      </p:sp>
      <p:sp>
        <p:nvSpPr>
          <p:cNvPr id="33" name="3. 서버 조회"/>
          <p:cNvSpPr/>
          <p:nvPr/>
        </p:nvSpPr>
        <p:spPr>
          <a:xfrm>
            <a:off x="4180398" y="3369769"/>
            <a:ext cx="99706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en-US" altLang="ko-KR" b="1">
                <a:solidFill>
                  <a:schemeClr val="accent1"/>
                </a:solidFill>
              </a:rPr>
              <a:t>1.</a:t>
            </a:r>
            <a:r>
              <a:rPr lang="ko-KR" altLang="en-US" b="1">
                <a:solidFill>
                  <a:schemeClr val="accent1"/>
                </a:solidFill>
              </a:rPr>
              <a:t>병원 정보</a:t>
            </a:r>
            <a:endParaRPr lang="en-US" altLang="ko-KR" b="1">
              <a:solidFill>
                <a:schemeClr val="accent1"/>
              </a:solidFill>
            </a:endParaRPr>
          </a:p>
          <a:p>
            <a:r>
              <a:rPr lang="ko-KR" altLang="en-US" b="1">
                <a:solidFill>
                  <a:schemeClr val="accent1"/>
                </a:solidFill>
              </a:rPr>
              <a:t>송</a:t>
            </a:r>
            <a:r>
              <a:rPr lang="en-US" altLang="ko-KR" b="1">
                <a:solidFill>
                  <a:schemeClr val="accent1"/>
                </a:solidFill>
              </a:rPr>
              <a:t>,</a:t>
            </a:r>
            <a:r>
              <a:rPr lang="ko-KR" altLang="en-US" b="1">
                <a:solidFill>
                  <a:schemeClr val="accent1"/>
                </a:solidFill>
              </a:rPr>
              <a:t>수신</a:t>
            </a:r>
            <a:endParaRPr lang="en-US" altLang="ko-KR" b="1">
              <a:solidFill>
                <a:schemeClr val="accent1"/>
              </a:solidFill>
            </a:endParaRPr>
          </a:p>
        </p:txBody>
      </p:sp>
      <p:sp>
        <p:nvSpPr>
          <p:cNvPr id="36" name="선"/>
          <p:cNvSpPr/>
          <p:nvPr/>
        </p:nvSpPr>
        <p:spPr>
          <a:xfrm flipH="1" flipV="1">
            <a:off x="7538068" y="2413742"/>
            <a:ext cx="1890499" cy="2945736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  <a:tailEnd type="arrow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39" name="3. 서버 조회"/>
          <p:cNvSpPr/>
          <p:nvPr/>
        </p:nvSpPr>
        <p:spPr>
          <a:xfrm>
            <a:off x="8502103" y="3407280"/>
            <a:ext cx="997069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en-US" altLang="ko-KR" b="1">
                <a:solidFill>
                  <a:schemeClr val="accent1"/>
                </a:solidFill>
              </a:rPr>
              <a:t>1.</a:t>
            </a:r>
            <a:r>
              <a:rPr lang="ko-KR" altLang="en-US" b="1">
                <a:solidFill>
                  <a:schemeClr val="accent1"/>
                </a:solidFill>
              </a:rPr>
              <a:t>병원 정보</a:t>
            </a:r>
            <a:endParaRPr lang="en-US" altLang="ko-KR" b="1">
              <a:solidFill>
                <a:schemeClr val="accent1"/>
              </a:solidFill>
            </a:endParaRPr>
          </a:p>
          <a:p>
            <a:r>
              <a:rPr lang="ko-KR" altLang="en-US" b="1">
                <a:solidFill>
                  <a:schemeClr val="accent1"/>
                </a:solidFill>
              </a:rPr>
              <a:t>송</a:t>
            </a:r>
            <a:r>
              <a:rPr lang="en-US" altLang="ko-KR" b="1">
                <a:solidFill>
                  <a:schemeClr val="accent1"/>
                </a:solidFill>
              </a:rPr>
              <a:t>,</a:t>
            </a:r>
            <a:r>
              <a:rPr lang="ko-KR" altLang="en-US" b="1">
                <a:solidFill>
                  <a:schemeClr val="accent1"/>
                </a:solidFill>
              </a:rPr>
              <a:t>수신</a:t>
            </a:r>
            <a:endParaRPr lang="en-US" altLang="ko-KR" b="1">
              <a:solidFill>
                <a:schemeClr val="accent1"/>
              </a:solidFill>
            </a:endParaRPr>
          </a:p>
        </p:txBody>
      </p:sp>
      <p:pic>
        <p:nvPicPr>
          <p:cNvPr id="5" name="그래픽 4" descr="남자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9675" y="6935241"/>
            <a:ext cx="2125849" cy="2125849"/>
          </a:xfrm>
          <a:prstGeom prst="rect">
            <a:avLst/>
          </a:prstGeom>
        </p:spPr>
      </p:pic>
      <p:sp>
        <p:nvSpPr>
          <p:cNvPr id="46" name="노약자…"/>
          <p:cNvSpPr/>
          <p:nvPr/>
        </p:nvSpPr>
        <p:spPr>
          <a:xfrm>
            <a:off x="1314093" y="9168811"/>
            <a:ext cx="641201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lang="ko-KR" altLang="en-US" b="1"/>
              <a:t>보호자</a:t>
            </a:r>
            <a:endParaRPr lang="en-US" altLang="ko-KR" b="1"/>
          </a:p>
        </p:txBody>
      </p:sp>
      <p:sp>
        <p:nvSpPr>
          <p:cNvPr id="47" name="선"/>
          <p:cNvSpPr/>
          <p:nvPr/>
        </p:nvSpPr>
        <p:spPr>
          <a:xfrm>
            <a:off x="4753457" y="6482792"/>
            <a:ext cx="4520267" cy="923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48" name="3. 서버 조회"/>
          <p:cNvSpPr/>
          <p:nvPr/>
        </p:nvSpPr>
        <p:spPr>
          <a:xfrm>
            <a:off x="6000630" y="6543637"/>
            <a:ext cx="2014975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ko-KR" altLang="en-US" b="1"/>
              <a:t>노약자 위치정보 송신</a:t>
            </a:r>
            <a:endParaRPr lang="en-US" altLang="ko-KR" b="1"/>
          </a:p>
        </p:txBody>
      </p:sp>
      <p:sp>
        <p:nvSpPr>
          <p:cNvPr id="49" name="선"/>
          <p:cNvSpPr/>
          <p:nvPr/>
        </p:nvSpPr>
        <p:spPr>
          <a:xfrm flipH="1">
            <a:off x="2205672" y="6676089"/>
            <a:ext cx="1516352" cy="108772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50" name="3. 서버 조회"/>
          <p:cNvSpPr/>
          <p:nvPr/>
        </p:nvSpPr>
        <p:spPr>
          <a:xfrm>
            <a:off x="1535318" y="6220471"/>
            <a:ext cx="2014975" cy="964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ko-KR" altLang="en-US" b="1"/>
              <a:t>노약자 위치 조회</a:t>
            </a:r>
            <a:r>
              <a:rPr lang="en-US" altLang="ko-KR" b="1"/>
              <a:t>,</a:t>
            </a:r>
          </a:p>
          <a:p>
            <a:r>
              <a:rPr lang="ko-KR" altLang="en-US" b="1"/>
              <a:t>병원 정보 조회</a:t>
            </a:r>
            <a:r>
              <a:rPr lang="en-US" altLang="ko-KR" b="1"/>
              <a:t>,</a:t>
            </a:r>
          </a:p>
          <a:p>
            <a:r>
              <a:rPr lang="ko-KR" altLang="en-US" b="1"/>
              <a:t>노약자 정보 조회 및 등록</a:t>
            </a:r>
            <a:endParaRPr lang="en-US" altLang="ko-KR" b="1"/>
          </a:p>
        </p:txBody>
      </p:sp>
      <p:pic>
        <p:nvPicPr>
          <p:cNvPr id="7" name="그래픽 6" descr="휠체어에 앉은 사람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0469309" y="7451121"/>
            <a:ext cx="1715637" cy="1715637"/>
          </a:xfrm>
          <a:prstGeom prst="rect">
            <a:avLst/>
          </a:prstGeom>
        </p:spPr>
      </p:pic>
      <p:sp>
        <p:nvSpPr>
          <p:cNvPr id="54" name="노약자…"/>
          <p:cNvSpPr/>
          <p:nvPr/>
        </p:nvSpPr>
        <p:spPr>
          <a:xfrm>
            <a:off x="10818521" y="9167637"/>
            <a:ext cx="641202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lang="ko-KR" altLang="en-US" b="1"/>
              <a:t>노약자</a:t>
            </a:r>
            <a:endParaRPr lang="en-US" altLang="ko-KR" b="1"/>
          </a:p>
        </p:txBody>
      </p:sp>
      <p:sp>
        <p:nvSpPr>
          <p:cNvPr id="55" name="선"/>
          <p:cNvSpPr/>
          <p:nvPr/>
        </p:nvSpPr>
        <p:spPr>
          <a:xfrm>
            <a:off x="10287040" y="6773638"/>
            <a:ext cx="770037" cy="66335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56" name="3. 서버 조회"/>
          <p:cNvSpPr/>
          <p:nvPr/>
        </p:nvSpPr>
        <p:spPr>
          <a:xfrm>
            <a:off x="10482201" y="6684202"/>
            <a:ext cx="201497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ko-KR" altLang="en-US" b="1"/>
              <a:t>노약자 정보 등록</a:t>
            </a:r>
            <a:r>
              <a:rPr lang="en-US" altLang="ko-KR" b="1"/>
              <a:t>,</a:t>
            </a:r>
          </a:p>
          <a:p>
            <a:r>
              <a:rPr lang="ko-KR" altLang="en-US" b="1"/>
              <a:t>병원 정보 조회 </a:t>
            </a:r>
            <a:endParaRPr lang="en-US" altLang="ko-KR" b="1"/>
          </a:p>
        </p:txBody>
      </p:sp>
      <p:sp>
        <p:nvSpPr>
          <p:cNvPr id="64" name="3. 서버 조회"/>
          <p:cNvSpPr/>
          <p:nvPr/>
        </p:nvSpPr>
        <p:spPr>
          <a:xfrm>
            <a:off x="5909284" y="3083395"/>
            <a:ext cx="2014975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lvl1pPr>
          </a:lstStyle>
          <a:p>
            <a:r>
              <a:rPr lang="ko-KR" altLang="en-US" b="1">
                <a:solidFill>
                  <a:srgbClr val="FFC000"/>
                </a:solidFill>
              </a:rPr>
              <a:t>노약자 정보</a:t>
            </a:r>
            <a:endParaRPr lang="en-US" altLang="ko-KR" b="1">
              <a:solidFill>
                <a:srgbClr val="FFC000"/>
              </a:solidFill>
            </a:endParaRPr>
          </a:p>
          <a:p>
            <a:r>
              <a:rPr lang="ko-KR" altLang="en-US" b="1">
                <a:solidFill>
                  <a:srgbClr val="FFC000"/>
                </a:solidFill>
              </a:rPr>
              <a:t>서버에 백업 및 불러오기</a:t>
            </a:r>
            <a:endParaRPr lang="en-US" altLang="ko-KR" b="1">
              <a:solidFill>
                <a:srgbClr val="FFC000"/>
              </a:solidFill>
            </a:endParaRPr>
          </a:p>
        </p:txBody>
      </p:sp>
      <p:sp>
        <p:nvSpPr>
          <p:cNvPr id="76" name="선"/>
          <p:cNvSpPr/>
          <p:nvPr/>
        </p:nvSpPr>
        <p:spPr>
          <a:xfrm flipH="1" flipV="1">
            <a:off x="7417081" y="2494344"/>
            <a:ext cx="1890499" cy="2945736"/>
          </a:xfrm>
          <a:prstGeom prst="line">
            <a:avLst/>
          </a:prstGeom>
          <a:ln w="25400">
            <a:solidFill>
              <a:srgbClr val="FFC000"/>
            </a:solidFill>
            <a:miter lim="400000"/>
            <a:headEnd type="triangle"/>
            <a:tailEnd type="arrow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 b="1"/>
          </a:p>
        </p:txBody>
      </p:sp>
      <p:sp>
        <p:nvSpPr>
          <p:cNvPr id="77" name="선"/>
          <p:cNvSpPr/>
          <p:nvPr/>
        </p:nvSpPr>
        <p:spPr>
          <a:xfrm flipV="1">
            <a:off x="4495483" y="2448558"/>
            <a:ext cx="1793557" cy="3134958"/>
          </a:xfrm>
          <a:prstGeom prst="line">
            <a:avLst/>
          </a:prstGeom>
          <a:ln w="25400">
            <a:solidFill>
              <a:srgbClr val="FFC000"/>
            </a:solidFill>
            <a:miter lim="400000"/>
            <a:headEnd type="triangle"/>
            <a:tailEnd type="arrow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 b="1"/>
          </a:p>
        </p:txBody>
      </p:sp>
      <p:sp>
        <p:nvSpPr>
          <p:cNvPr id="42" name="선"/>
          <p:cNvSpPr/>
          <p:nvPr/>
        </p:nvSpPr>
        <p:spPr>
          <a:xfrm flipV="1">
            <a:off x="4384682" y="2387794"/>
            <a:ext cx="1793557" cy="3134958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  <a:tailEnd type="arrow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 b="1"/>
          </a:p>
        </p:txBody>
      </p:sp>
      <p:sp>
        <p:nvSpPr>
          <p:cNvPr id="43" name="노약자…"/>
          <p:cNvSpPr/>
          <p:nvPr/>
        </p:nvSpPr>
        <p:spPr>
          <a:xfrm>
            <a:off x="6592169" y="2493912"/>
            <a:ext cx="461666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lang="ko-KR" altLang="en-US" b="1"/>
              <a:t>서버</a:t>
            </a:r>
            <a:endParaRPr lang="en-US" altLang="ko-KR" b="1"/>
          </a:p>
        </p:txBody>
      </p:sp>
      <p:sp>
        <p:nvSpPr>
          <p:cNvPr id="44" name="노약자…"/>
          <p:cNvSpPr/>
          <p:nvPr/>
        </p:nvSpPr>
        <p:spPr>
          <a:xfrm>
            <a:off x="11140492" y="2388964"/>
            <a:ext cx="860813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Apple SD 산돌고딕 Neo 볼드체"/>
                <a:ea typeface="Apple SD 산돌고딕 Neo 볼드체"/>
                <a:cs typeface="Apple SD 산돌고딕 Neo 볼드체"/>
                <a:sym typeface="Apple SD 산돌고딕 Neo 볼드체"/>
              </a:defRPr>
            </a:pPr>
            <a:r>
              <a:rPr lang="ko-KR" altLang="en-US" b="1"/>
              <a:t>의료 기관</a:t>
            </a:r>
            <a:endParaRPr lang="en-US" altLang="ko-KR" b="1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선"/>
          <p:cNvSpPr/>
          <p:nvPr/>
        </p:nvSpPr>
        <p:spPr>
          <a:xfrm>
            <a:off x="534004" y="904460"/>
            <a:ext cx="1193679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44" name="상세 동작화면"/>
          <p:cNvSpPr/>
          <p:nvPr/>
        </p:nvSpPr>
        <p:spPr>
          <a:xfrm>
            <a:off x="519340" y="254557"/>
            <a:ext cx="64619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t>상세 동작화면</a:t>
            </a:r>
          </a:p>
        </p:txBody>
      </p:sp>
      <p:sp>
        <p:nvSpPr>
          <p:cNvPr id="145" name="스마트폰 앱 UI중 일부 삽입"/>
          <p:cNvSpPr/>
          <p:nvPr/>
        </p:nvSpPr>
        <p:spPr>
          <a:xfrm>
            <a:off x="10433428" y="419657"/>
            <a:ext cx="1997381" cy="31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>
                <a:solidFill>
                  <a:srgbClr val="FF2600"/>
                </a:solidFill>
              </a:defRPr>
            </a:lvl1pPr>
          </a:lstStyle>
          <a:p>
            <a:r>
              <a:t>스마트폰 앱 UI중 일부 삽입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pple SD 산돌고딕 Neo 옅은체"/>
        <a:ea typeface="Apple SD 산돌고딕 Neo 옅은체"/>
        <a:cs typeface="Apple SD 산돌고딕 Neo 옅은체"/>
      </a:majorFont>
      <a:minorFont>
        <a:latin typeface="Apple SD 산돌고딕 Neo 옅은체"/>
        <a:ea typeface="Apple SD 산돌고딕 Neo 옅은체"/>
        <a:cs typeface="Apple SD 산돌고딕 Neo 옅은체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446</Words>
  <Application>Microsoft Office PowerPoint</Application>
  <PresentationFormat>사용자 지정</PresentationFormat>
  <Paragraphs>72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Apple SD 산돌고딕 Neo 볼드체</vt:lpstr>
      <vt:lpstr>Apple SD 산돌고딕 Neo 옅은체</vt:lpstr>
      <vt:lpstr>Helvetica Neue</vt:lpstr>
      <vt:lpstr>Helvetica</vt:lpstr>
      <vt:lpstr>Symbol</vt:lpstr>
      <vt:lpstr>White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parkseongho</dc:creator>
  <cp:lastModifiedBy>seongho park</cp:lastModifiedBy>
  <cp:revision>20</cp:revision>
  <dcterms:modified xsi:type="dcterms:W3CDTF">2017-06-23T18:03:56Z</dcterms:modified>
</cp:coreProperties>
</file>